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7" r:id="rId3"/>
    <p:sldId id="259" r:id="rId4"/>
    <p:sldId id="266" r:id="rId5"/>
    <p:sldId id="262" r:id="rId6"/>
    <p:sldId id="263" r:id="rId7"/>
    <p:sldId id="264" r:id="rId8"/>
    <p:sldId id="284" r:id="rId9"/>
    <p:sldId id="265" r:id="rId10"/>
    <p:sldId id="279" r:id="rId11"/>
    <p:sldId id="277" r:id="rId12"/>
    <p:sldId id="258" r:id="rId13"/>
    <p:sldId id="276" r:id="rId14"/>
    <p:sldId id="272" r:id="rId15"/>
    <p:sldId id="281" r:id="rId16"/>
    <p:sldId id="270" r:id="rId17"/>
    <p:sldId id="282" r:id="rId18"/>
    <p:sldId id="286" r:id="rId19"/>
    <p:sldId id="275" r:id="rId20"/>
    <p:sldId id="274" r:id="rId21"/>
    <p:sldId id="285" r:id="rId22"/>
    <p:sldId id="273" r:id="rId23"/>
    <p:sldId id="287" r:id="rId24"/>
    <p:sldId id="278" r:id="rId25"/>
    <p:sldId id="280" r:id="rId26"/>
    <p:sldId id="268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DA00-EFE3-40E8-916A-E49C4F9A0A31}" type="datetimeFigureOut">
              <a:rPr lang="ar-IQ" smtClean="0"/>
              <a:pPr/>
              <a:t>15/09/1443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1789-CF12-49A3-A49E-15F1787801D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55976" y="548680"/>
            <a:ext cx="3240360" cy="4464496"/>
          </a:xfrm>
        </p:spPr>
        <p:txBody>
          <a:bodyPr>
            <a:normAutofit fontScale="90000"/>
          </a:bodyPr>
          <a:lstStyle/>
          <a:p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IQ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IQ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IQ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بسم الله الرحمن الرحيم</a:t>
            </a:r>
            <a:r>
              <a:rPr lang="ar-IQ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امراض المناعة 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Immunity diseases </a:t>
            </a:r>
            <a:r>
              <a:rPr lang="ar-IQ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ar-IQ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*المناعة الذاتية Autoimmuni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</a:t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محاضرات علم المناعة – المرحلة الرابعة </a:t>
            </a: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91680" y="5157192"/>
            <a:ext cx="5616624" cy="968971"/>
          </a:xfrm>
        </p:spPr>
        <p:txBody>
          <a:bodyPr/>
          <a:lstStyle/>
          <a:p>
            <a:pPr marL="0" indent="0" algn="ctr">
              <a:buNone/>
            </a:pPr>
            <a:r>
              <a:rPr lang="ar-IQ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د. حسنه عامر مهوس – كلية تربية القرنة</a:t>
            </a:r>
            <a:br>
              <a:rPr lang="ar-IQ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جامعة البصرة</a:t>
            </a:r>
            <a:endParaRPr lang="ar-IQ" sz="2400" dirty="0" smtClean="0"/>
          </a:p>
          <a:p>
            <a:pPr algn="ctr"/>
            <a:endParaRPr lang="ar-IQ" dirty="0"/>
          </a:p>
        </p:txBody>
      </p:sp>
      <p:pic>
        <p:nvPicPr>
          <p:cNvPr id="4" name="صورة 3" descr="download.jpe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332657"/>
            <a:ext cx="1312302" cy="93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مكتب الشمس\Desktop\اوتواميونتي\36569805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13995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94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مهاجمة مكونات المناعة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للمستضدات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الذاتية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مكتب الشمس\Desktop\اوتواميونتي\Autoimmunity-mechanis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136904" cy="5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العوامل المساعدة للإصابة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بأمراض المناعة الذاتية</a:t>
            </a:r>
            <a:endParaRPr lang="ar-IQ" dirty="0"/>
          </a:p>
        </p:txBody>
      </p:sp>
      <p:pic>
        <p:nvPicPr>
          <p:cNvPr id="4098" name="Picture 2" descr="C:\Users\مكتب الشمس\Desktop\اوتواميونتي\Autoimmune+disease,+conventional+model+of+autoimmunity,+BioAdaptive+Medicine,+Autoimmune+Reset+Progra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771800" cy="5472608"/>
          </a:xfrm>
          <a:prstGeom prst="rect">
            <a:avLst/>
          </a:prstGeom>
          <a:noFill/>
        </p:spPr>
      </p:pic>
      <p:pic>
        <p:nvPicPr>
          <p:cNvPr id="4099" name="Picture 3" descr="C:\Users\مكتب الشمس\Desktop\اوتواميونتي\autoimmune-disease-eti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340768"/>
            <a:ext cx="626469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أسباب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امراض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المناعية الذاتية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Causes of Autoimmunity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ar-IQ" b="1" dirty="0" smtClean="0"/>
              <a:t>إطلاق </a:t>
            </a:r>
            <a:r>
              <a:rPr lang="ar-IQ" b="1" dirty="0" err="1" smtClean="0"/>
              <a:t>المستضدات</a:t>
            </a:r>
            <a:r>
              <a:rPr lang="ar-IQ" b="1" dirty="0" smtClean="0"/>
              <a:t> المحجوزة (المخفية)</a:t>
            </a:r>
            <a:r>
              <a:rPr lang="en-US" b="1" dirty="0" smtClean="0"/>
              <a:t>Sequestered or Hidden Antigens </a:t>
            </a:r>
            <a:r>
              <a:rPr lang="ar-IQ" dirty="0" smtClean="0"/>
              <a:t>: هنالك مواد بروتينية </a:t>
            </a:r>
            <a:r>
              <a:rPr lang="ar-IQ" dirty="0" err="1" smtClean="0"/>
              <a:t>او</a:t>
            </a:r>
            <a:r>
              <a:rPr lang="ar-IQ" dirty="0" smtClean="0"/>
              <a:t> غيرها (</a:t>
            </a:r>
            <a:r>
              <a:rPr lang="ar-IQ" dirty="0" err="1" smtClean="0"/>
              <a:t>مستضدات</a:t>
            </a:r>
            <a:r>
              <a:rPr lang="ar-IQ" dirty="0" smtClean="0"/>
              <a:t> ذاتية) لا تتماس مع الدم ولم يتم التعرف عليها مسبقا بمكونات المناعة ولذلك عندما يحدث تماس تحدث استجابة مناعية ضدها, مثل </a:t>
            </a:r>
            <a:r>
              <a:rPr lang="ar-IQ" dirty="0" err="1" smtClean="0"/>
              <a:t>مستضدات</a:t>
            </a:r>
            <a:r>
              <a:rPr lang="ar-IQ" dirty="0" smtClean="0"/>
              <a:t> عدسة العين </a:t>
            </a:r>
            <a:r>
              <a:rPr lang="ar-IQ" dirty="0" err="1" smtClean="0"/>
              <a:t>او</a:t>
            </a:r>
            <a:r>
              <a:rPr lang="ar-IQ" dirty="0" smtClean="0"/>
              <a:t> </a:t>
            </a:r>
            <a:r>
              <a:rPr lang="ar-IQ" dirty="0" err="1" smtClean="0"/>
              <a:t>السبيرمات</a:t>
            </a:r>
            <a:r>
              <a:rPr lang="ar-IQ" dirty="0" smtClean="0"/>
              <a:t> </a:t>
            </a:r>
            <a:r>
              <a:rPr lang="ar-IQ" dirty="0" err="1" smtClean="0"/>
              <a:t>او</a:t>
            </a:r>
            <a:r>
              <a:rPr lang="ar-IQ" dirty="0" smtClean="0"/>
              <a:t> </a:t>
            </a:r>
            <a:r>
              <a:rPr lang="ar-IQ" dirty="0" err="1" smtClean="0"/>
              <a:t>الثايروجلوبين</a:t>
            </a:r>
            <a:r>
              <a:rPr lang="ar-IQ" dirty="0" smtClean="0"/>
              <a:t> .</a:t>
            </a:r>
          </a:p>
          <a:p>
            <a:pPr algn="just"/>
            <a:r>
              <a:rPr lang="ar-IQ" b="1" dirty="0" smtClean="0"/>
              <a:t>تحوير بعض </a:t>
            </a:r>
            <a:r>
              <a:rPr lang="ar-IQ" b="1" dirty="0" err="1" smtClean="0"/>
              <a:t>المستضدات</a:t>
            </a:r>
            <a:r>
              <a:rPr lang="ar-IQ" b="1" dirty="0" smtClean="0"/>
              <a:t>( </a:t>
            </a:r>
            <a:r>
              <a:rPr lang="ar-IQ" b="1" dirty="0" err="1" smtClean="0"/>
              <a:t>مستضدات</a:t>
            </a:r>
            <a:r>
              <a:rPr lang="ar-IQ" b="1" dirty="0" smtClean="0"/>
              <a:t> جديدة ) </a:t>
            </a:r>
            <a:r>
              <a:rPr lang="en-US" b="1" dirty="0" smtClean="0"/>
              <a:t>Neo Antigens </a:t>
            </a:r>
            <a:r>
              <a:rPr lang="ar-IQ" dirty="0" smtClean="0"/>
              <a:t>: تحدث أحيانا </a:t>
            </a:r>
            <a:r>
              <a:rPr lang="ar-IQ" dirty="0" err="1" smtClean="0"/>
              <a:t>تحورات</a:t>
            </a:r>
            <a:r>
              <a:rPr lang="ar-IQ" dirty="0" smtClean="0"/>
              <a:t> </a:t>
            </a:r>
            <a:r>
              <a:rPr lang="ar-IQ" dirty="0" err="1" smtClean="0"/>
              <a:t>او</a:t>
            </a:r>
            <a:r>
              <a:rPr lang="ar-IQ" dirty="0" smtClean="0"/>
              <a:t> تغيير بأحد </a:t>
            </a:r>
            <a:r>
              <a:rPr lang="ar-IQ" dirty="0" err="1" smtClean="0"/>
              <a:t>المستضدات</a:t>
            </a:r>
            <a:r>
              <a:rPr lang="ar-IQ" dirty="0" smtClean="0"/>
              <a:t> الذاتية بفعل فيزيائي (الأشعة ) </a:t>
            </a:r>
            <a:r>
              <a:rPr lang="ar-IQ" dirty="0" err="1" smtClean="0"/>
              <a:t>او</a:t>
            </a:r>
            <a:r>
              <a:rPr lang="ar-IQ" dirty="0" smtClean="0"/>
              <a:t> كيميائي (الأدوية ) </a:t>
            </a:r>
            <a:r>
              <a:rPr lang="ar-IQ" dirty="0" err="1" smtClean="0"/>
              <a:t>او</a:t>
            </a:r>
            <a:r>
              <a:rPr lang="ar-IQ" dirty="0" smtClean="0"/>
              <a:t> </a:t>
            </a:r>
            <a:r>
              <a:rPr lang="ar-IQ" dirty="0" err="1" smtClean="0"/>
              <a:t>بايولوجي</a:t>
            </a:r>
            <a:r>
              <a:rPr lang="ar-IQ" dirty="0" smtClean="0"/>
              <a:t> (</a:t>
            </a:r>
            <a:r>
              <a:rPr lang="ar-IQ" dirty="0" err="1" smtClean="0"/>
              <a:t>الفايروسات</a:t>
            </a:r>
            <a:r>
              <a:rPr lang="ar-IQ" dirty="0" smtClean="0"/>
              <a:t> الداخلية).</a:t>
            </a:r>
          </a:p>
          <a:p>
            <a:pPr algn="just"/>
            <a:r>
              <a:rPr lang="ar-IQ" b="1" dirty="0" smtClean="0"/>
              <a:t>فشل التحمل المناعي </a:t>
            </a:r>
            <a:r>
              <a:rPr lang="ar-IQ" dirty="0" smtClean="0"/>
              <a:t>: عندما تفشل عملية تحمل </a:t>
            </a:r>
            <a:r>
              <a:rPr lang="ar-IQ" dirty="0" err="1" smtClean="0"/>
              <a:t>المستضدات</a:t>
            </a:r>
            <a:r>
              <a:rPr lang="ar-IQ" dirty="0" smtClean="0"/>
              <a:t> الذاتية في الغدة </a:t>
            </a:r>
            <a:r>
              <a:rPr lang="ar-IQ" dirty="0" err="1" smtClean="0"/>
              <a:t>الصعترية</a:t>
            </a:r>
            <a:r>
              <a:rPr lang="ar-IQ" dirty="0" smtClean="0"/>
              <a:t> (فشل الاختيار السلبي) فيتعامل الجهاز المناعي على </a:t>
            </a:r>
            <a:r>
              <a:rPr lang="ar-IQ" dirty="0" err="1" smtClean="0"/>
              <a:t>انها</a:t>
            </a:r>
            <a:r>
              <a:rPr lang="ar-IQ" dirty="0" smtClean="0"/>
              <a:t> غريبة ويهاجم </a:t>
            </a:r>
            <a:r>
              <a:rPr lang="ar-IQ" dirty="0" err="1" smtClean="0"/>
              <a:t>الانسجة</a:t>
            </a:r>
            <a:r>
              <a:rPr lang="ar-IQ" dirty="0" smtClean="0"/>
              <a:t> الحاوية على هذه </a:t>
            </a:r>
            <a:r>
              <a:rPr lang="ar-IQ" dirty="0" err="1" smtClean="0"/>
              <a:t>المستضدات</a:t>
            </a:r>
            <a:r>
              <a:rPr lang="ar-IQ" dirty="0" smtClean="0"/>
              <a:t> الذاتية .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فشل التحمل المناعي (الاختيار السلبي )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مكتب الشمس\Desktop\اوتواميونتي\AI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81369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أسباب الأمراض المناعية الذاتية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Causes of Autoimmunity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IQ" b="1" dirty="0" smtClean="0"/>
              <a:t>التشابه الجزيئي</a:t>
            </a:r>
            <a:r>
              <a:rPr lang="en-US" b="1" dirty="0" smtClean="0"/>
              <a:t>Molecular Mimicry </a:t>
            </a:r>
            <a:r>
              <a:rPr lang="ar-IQ" b="1" dirty="0" smtClean="0"/>
              <a:t> </a:t>
            </a:r>
            <a:r>
              <a:rPr lang="ar-IQ" dirty="0" smtClean="0"/>
              <a:t>: هنالك تشابه ما بين مستضدات كائن مع كائن آخر مثل تشابه احد </a:t>
            </a:r>
            <a:r>
              <a:rPr lang="ar-IQ" dirty="0" smtClean="0"/>
              <a:t>مستضدات </a:t>
            </a:r>
            <a:r>
              <a:rPr lang="ar-IQ" dirty="0" smtClean="0"/>
              <a:t>دماغ الانسان مع دماغ الأغنام او تشابه بروتين</a:t>
            </a:r>
            <a:r>
              <a:rPr lang="en-US" dirty="0" smtClean="0"/>
              <a:t>M </a:t>
            </a:r>
            <a:r>
              <a:rPr lang="ar-IQ" dirty="0" smtClean="0"/>
              <a:t> في بكتريا </a:t>
            </a:r>
            <a:r>
              <a:rPr lang="en-US" dirty="0" smtClean="0"/>
              <a:t>Streptococcus </a:t>
            </a:r>
            <a:r>
              <a:rPr lang="ar-IQ" dirty="0" smtClean="0"/>
              <a:t> مع  بروتين </a:t>
            </a:r>
            <a:r>
              <a:rPr lang="ar-IQ" dirty="0" smtClean="0"/>
              <a:t>موجود في عضلات الإنسان .او تشابه </a:t>
            </a:r>
            <a:r>
              <a:rPr lang="en-US" dirty="0" err="1" smtClean="0"/>
              <a:t>epitope</a:t>
            </a:r>
            <a:r>
              <a:rPr lang="en-US" dirty="0" smtClean="0"/>
              <a:t> </a:t>
            </a:r>
            <a:r>
              <a:rPr lang="ar-IQ" dirty="0" smtClean="0"/>
              <a:t> في بكتريا</a:t>
            </a:r>
            <a:r>
              <a:rPr lang="en-US" dirty="0" smtClean="0"/>
              <a:t> Streptococcus</a:t>
            </a:r>
            <a:r>
              <a:rPr lang="ar-IQ" dirty="0" smtClean="0"/>
              <a:t> مع ما موجود في </a:t>
            </a:r>
            <a:r>
              <a:rPr lang="ar-IQ" dirty="0" err="1" smtClean="0"/>
              <a:t>الكبيبات</a:t>
            </a:r>
            <a:r>
              <a:rPr lang="ar-IQ" dirty="0" smtClean="0"/>
              <a:t> البولية في كلى الإنسان .</a:t>
            </a:r>
            <a:endParaRPr lang="en-US" dirty="0" smtClean="0"/>
          </a:p>
          <a:p>
            <a:pPr algn="just"/>
            <a:r>
              <a:rPr lang="ar-IQ" b="1" dirty="0" smtClean="0"/>
              <a:t>فقدان التنظيم المناعي </a:t>
            </a:r>
            <a:r>
              <a:rPr lang="en-US" b="1" dirty="0" smtClean="0"/>
              <a:t>Loss of </a:t>
            </a:r>
            <a:r>
              <a:rPr lang="en-US" b="1" dirty="0" err="1" smtClean="0"/>
              <a:t>immunoregulation</a:t>
            </a:r>
            <a:r>
              <a:rPr lang="en-US" b="1" dirty="0" smtClean="0"/>
              <a:t> </a:t>
            </a:r>
            <a:r>
              <a:rPr lang="ar-IQ" b="1" dirty="0" smtClean="0"/>
              <a:t>:</a:t>
            </a:r>
          </a:p>
          <a:p>
            <a:pPr algn="just">
              <a:buNone/>
            </a:pPr>
            <a:r>
              <a:rPr lang="ar-IQ" dirty="0" smtClean="0"/>
              <a:t>فشل التحمل الذاتي </a:t>
            </a:r>
            <a:r>
              <a:rPr lang="ar-IQ" dirty="0" smtClean="0"/>
              <a:t>بسبب </a:t>
            </a:r>
            <a:r>
              <a:rPr lang="ar-IQ" dirty="0" smtClean="0"/>
              <a:t>زيادة او قلة  استجابة الخلايا </a:t>
            </a:r>
            <a:r>
              <a:rPr lang="en-US" dirty="0" smtClean="0"/>
              <a:t>B</a:t>
            </a:r>
            <a:r>
              <a:rPr lang="ar-IQ" dirty="0" smtClean="0"/>
              <a:t> </a:t>
            </a:r>
            <a:r>
              <a:rPr lang="ar-IQ" dirty="0" err="1" smtClean="0"/>
              <a:t>او</a:t>
            </a:r>
            <a:r>
              <a:rPr lang="ar-IQ" dirty="0" smtClean="0"/>
              <a:t> الخلايا</a:t>
            </a:r>
            <a:r>
              <a:rPr lang="en-US" dirty="0" smtClean="0"/>
              <a:t>  T</a:t>
            </a: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24744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أسباب الأمراض المناعية الذاتية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Causes of Autoimmunity</a:t>
            </a:r>
            <a:endParaRPr lang="ar-IQ" dirty="0"/>
          </a:p>
        </p:txBody>
      </p:sp>
      <p:pic>
        <p:nvPicPr>
          <p:cNvPr id="8194" name="Picture 2" descr="C:\Users\مكتب الشمس\Desktop\اوتواميونتي\Schematic-diagram-of-the-mechanisms-of-autoimmunit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3690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أنواع أمراض المناعة الذاتية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diseases</a:t>
            </a:r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dirty="0" smtClean="0"/>
              <a:t>تقسم بصورة أساسية إلى نوعين هما متخصصة بعضو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organ specific</a:t>
            </a:r>
            <a:r>
              <a:rPr lang="ar-IQ" dirty="0" smtClean="0"/>
              <a:t> أو غير متخصصة بعضو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Non _organ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specific</a:t>
            </a:r>
            <a:r>
              <a:rPr lang="ar-IQ" dirty="0" smtClean="0"/>
              <a:t> وأحيانا تقسم إلى :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أمراض الدم الانحلالية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 diseases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Hemolytic </a:t>
            </a:r>
            <a:endParaRPr lang="ar-IQ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الامراض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الموضعية (حسب العضو )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Localized organ specific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 diseases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الأمراض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الجهازية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Systematic or Non _organ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specific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 diseases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endParaRPr lang="ar-IQ" dirty="0" smtClean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8" name="Picture 2" descr="C:\Users\مكتب الشمس\Desktop\اوتواميونتي\autoimmunity-2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820471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تصنيف أمراض المناعة الذاتية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مكتب الشمس\Desktop\اوتواميونتي\autoimmunity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84784"/>
            <a:ext cx="828092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أمراض الدم الانحلالية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Haemolytic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 diseases </a:t>
            </a: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/>
          <a:lstStyle/>
          <a:p>
            <a:pPr>
              <a:buNone/>
            </a:pPr>
            <a:r>
              <a:rPr lang="ar-IQ" dirty="0" smtClean="0"/>
              <a:t>الأمراض الناجمة عن تكوين أجسام مضادة ذاتية تجاه مكونات الدم مسببة تحطمها مثل كريات الدم الحمراء </a:t>
            </a:r>
            <a:r>
              <a:rPr lang="ar-IQ" dirty="0" err="1" smtClean="0"/>
              <a:t>او</a:t>
            </a:r>
            <a:r>
              <a:rPr lang="ar-IQ" dirty="0" smtClean="0"/>
              <a:t> البيضاء </a:t>
            </a:r>
            <a:r>
              <a:rPr lang="ar-IQ" dirty="0" err="1" smtClean="0"/>
              <a:t>او</a:t>
            </a:r>
            <a:r>
              <a:rPr lang="ar-IQ" dirty="0" smtClean="0"/>
              <a:t> الصفائح الدموية .مثل الأنيميا </a:t>
            </a:r>
            <a:r>
              <a:rPr lang="ar-IQ" dirty="0" err="1" smtClean="0"/>
              <a:t>التحللية</a:t>
            </a:r>
            <a:r>
              <a:rPr lang="ar-IQ" dirty="0" smtClean="0"/>
              <a:t> , تحلل الدم الناتج عن الاختلاف في فصائل الدم (نقل الدم ) , الأنيميا الخبيثة ( نقص فيتامين </a:t>
            </a:r>
            <a:r>
              <a:rPr lang="en-US" dirty="0" smtClean="0"/>
              <a:t>B12</a:t>
            </a:r>
            <a:r>
              <a:rPr lang="ar-IQ" dirty="0" smtClean="0"/>
              <a:t>) </a:t>
            </a:r>
            <a:r>
              <a:rPr lang="ar-IQ" dirty="0" err="1" smtClean="0"/>
              <a:t>او</a:t>
            </a:r>
            <a:r>
              <a:rPr lang="ar-IQ" dirty="0" smtClean="0"/>
              <a:t> مرض تحلل الأطفال حديثي الولادة 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أهداف المحاضرة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Objectives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أن يكون الطالب قادرا على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يعرف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Immunity diseases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وما هي أسبابها .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يقسم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الأمراض المناعية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إلى أنواع  ويتعرف على كل نوع ماذا يعني .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يتعرف على الأسباب  الرئيسية والفرعية لكل نوع .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يعدد بعض الأمراض المناعية .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يوضح بمخطط دور المناعة في حفظ التوازن والاستقرار الداخلي للجسم وعدم الإصابة بالأمراض .</a:t>
            </a:r>
            <a:endParaRPr lang="ar-IQ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الأمراض الموضعية (حسب العضو )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Localized organ specific  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ar-IQ" dirty="0" smtClean="0"/>
              <a:t> يتأثر عضو معين بسبب تكوين الأجسام المضادة الذاتية لذلك العضو.</a:t>
            </a:r>
          </a:p>
          <a:p>
            <a:pPr algn="just"/>
            <a:r>
              <a:rPr lang="ar-IQ" b="1" dirty="0" smtClean="0"/>
              <a:t>من الأمثلة :</a:t>
            </a:r>
          </a:p>
          <a:p>
            <a:pPr algn="just"/>
            <a:r>
              <a:rPr lang="en-US" b="1" dirty="0" err="1" smtClean="0"/>
              <a:t>Thyroiditis</a:t>
            </a:r>
            <a:r>
              <a:rPr lang="ar-IQ" b="1" dirty="0" smtClean="0"/>
              <a:t> </a:t>
            </a:r>
            <a:r>
              <a:rPr lang="ar-IQ" b="1" dirty="0" err="1" smtClean="0"/>
              <a:t>او</a:t>
            </a:r>
            <a:r>
              <a:rPr lang="ar-IQ" b="1" dirty="0" smtClean="0"/>
              <a:t> يسمى مرض </a:t>
            </a:r>
            <a:r>
              <a:rPr lang="ar-IQ" b="1" dirty="0" err="1" smtClean="0"/>
              <a:t>هاشيموتو</a:t>
            </a:r>
            <a:r>
              <a:rPr lang="ar-IQ" b="1" dirty="0" smtClean="0"/>
              <a:t> </a:t>
            </a:r>
            <a:r>
              <a:rPr lang="en-US" b="1" dirty="0" smtClean="0"/>
              <a:t>Hashimoto</a:t>
            </a:r>
            <a:r>
              <a:rPr lang="ar-IQ" b="1" dirty="0" smtClean="0"/>
              <a:t> وكذلك مرض </a:t>
            </a:r>
            <a:r>
              <a:rPr lang="ar-IQ" b="1" dirty="0" err="1" smtClean="0"/>
              <a:t>كرايفز</a:t>
            </a:r>
            <a:r>
              <a:rPr lang="en-US" b="1" dirty="0" smtClean="0"/>
              <a:t>Graves Disease </a:t>
            </a:r>
            <a:r>
              <a:rPr lang="ar-IQ" b="1" dirty="0" smtClean="0"/>
              <a:t>:</a:t>
            </a:r>
            <a:r>
              <a:rPr lang="ar-IQ" dirty="0" smtClean="0"/>
              <a:t> تصيب الغدة الدرقية </a:t>
            </a:r>
            <a:r>
              <a:rPr lang="ar-IQ" dirty="0" err="1" smtClean="0"/>
              <a:t>الثايرويد</a:t>
            </a:r>
            <a:r>
              <a:rPr lang="ar-IQ" dirty="0" smtClean="0"/>
              <a:t> </a:t>
            </a:r>
            <a:r>
              <a:rPr lang="en-US" b="1" dirty="0" smtClean="0"/>
              <a:t>Thyroid</a:t>
            </a:r>
            <a:r>
              <a:rPr lang="ar-IQ" dirty="0" smtClean="0"/>
              <a:t>.</a:t>
            </a:r>
          </a:p>
          <a:p>
            <a:pPr algn="just"/>
            <a:r>
              <a:rPr lang="ar-IQ" b="1" dirty="0" smtClean="0"/>
              <a:t>مرض التصلب المتعدد</a:t>
            </a:r>
            <a:r>
              <a:rPr lang="en-US" b="1" dirty="0" smtClean="0"/>
              <a:t>Multiple Sclerosis (MS)</a:t>
            </a:r>
            <a:r>
              <a:rPr lang="ar-IQ" b="1" dirty="0" smtClean="0"/>
              <a:t> </a:t>
            </a:r>
            <a:r>
              <a:rPr lang="ar-IQ" dirty="0" smtClean="0"/>
              <a:t>:مهاجمة الغشاء </a:t>
            </a:r>
            <a:r>
              <a:rPr lang="ar-IQ" dirty="0" err="1" smtClean="0"/>
              <a:t>النخاعيني</a:t>
            </a:r>
            <a:r>
              <a:rPr lang="ar-IQ" dirty="0" smtClean="0"/>
              <a:t> في محاور الليف العصبي .</a:t>
            </a:r>
          </a:p>
          <a:p>
            <a:pPr algn="just"/>
            <a:r>
              <a:rPr lang="en-US" b="1" dirty="0" smtClean="0"/>
              <a:t>Myasthenia Gravis    </a:t>
            </a:r>
            <a:r>
              <a:rPr lang="ar-IQ" b="1" dirty="0" smtClean="0"/>
              <a:t> 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ar-IQ" dirty="0" smtClean="0"/>
              <a:t>مهاجمة الوصلات العصبية العضلية  .</a:t>
            </a:r>
          </a:p>
          <a:p>
            <a:pPr algn="just"/>
            <a:r>
              <a:rPr lang="ar-IQ" b="1" dirty="0" smtClean="0"/>
              <a:t>سكر </a:t>
            </a:r>
            <a:r>
              <a:rPr lang="ar-IQ" b="1" dirty="0" err="1" smtClean="0"/>
              <a:t>الاطفال</a:t>
            </a:r>
            <a:r>
              <a:rPr lang="ar-IQ" b="1" dirty="0" smtClean="0"/>
              <a:t> </a:t>
            </a:r>
            <a:r>
              <a:rPr lang="en-US" b="1" dirty="0" smtClean="0"/>
              <a:t>Diabetes type 1</a:t>
            </a:r>
            <a:r>
              <a:rPr lang="ar-IQ" dirty="0" smtClean="0"/>
              <a:t>: مهاجمة الخلايا المولدة للأنسولين (خلايا بيتا في جزر </a:t>
            </a:r>
            <a:r>
              <a:rPr lang="ar-IQ" dirty="0" err="1" smtClean="0"/>
              <a:t>لانكرهانزفي</a:t>
            </a:r>
            <a:r>
              <a:rPr lang="ar-IQ" dirty="0" smtClean="0"/>
              <a:t> البنكرياس).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484784"/>
          </a:xfrm>
        </p:spPr>
        <p:txBody>
          <a:bodyPr>
            <a:normAutofit fontScale="90000"/>
          </a:bodyPr>
          <a:lstStyle/>
          <a:p>
            <a:r>
              <a:rPr lang="ar-IQ" sz="4000" b="1" dirty="0" smtClean="0"/>
              <a:t/>
            </a:r>
            <a:br>
              <a:rPr lang="ar-IQ" sz="4000" b="1" dirty="0" smtClean="0"/>
            </a:br>
            <a:r>
              <a:rPr lang="ar-IQ" sz="4000" b="1" dirty="0" smtClean="0"/>
              <a:t>مرض التصلب المتعدد</a:t>
            </a:r>
            <a:r>
              <a:rPr lang="en-US" sz="4000" b="1" dirty="0" smtClean="0"/>
              <a:t>Multiple Sclerosis </a:t>
            </a:r>
            <a:r>
              <a:rPr lang="ar-IQ" sz="4000" b="1" dirty="0" smtClean="0"/>
              <a:t> </a:t>
            </a:r>
            <a:r>
              <a:rPr lang="ar-IQ" sz="4000" dirty="0" smtClean="0"/>
              <a:t>  </a:t>
            </a:r>
            <a:br>
              <a:rPr lang="ar-IQ" sz="4000" dirty="0" smtClean="0"/>
            </a:br>
            <a:endParaRPr lang="ar-IQ" sz="4000" dirty="0"/>
          </a:p>
        </p:txBody>
      </p:sp>
      <p:pic>
        <p:nvPicPr>
          <p:cNvPr id="4" name="Picture 2" descr="C:\Users\مكتب الشمس\Desktop\اوتواميونتي\36569805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68952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الأمراض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الجهازية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Systematic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 Non specific _organ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ar-IQ" dirty="0" smtClean="0"/>
              <a:t>  تجمع المعقدات المناعية في عدة أنسجة يسبب تضرر والتهاب هذه </a:t>
            </a:r>
            <a:r>
              <a:rPr lang="ar-IQ" dirty="0" err="1" smtClean="0"/>
              <a:t>الانسجة</a:t>
            </a:r>
            <a:r>
              <a:rPr lang="ar-IQ" dirty="0" smtClean="0"/>
              <a:t> , يؤثر على عدة أعضاء </a:t>
            </a:r>
            <a:r>
              <a:rPr lang="ar-IQ" dirty="0" err="1" smtClean="0"/>
              <a:t>او</a:t>
            </a:r>
            <a:r>
              <a:rPr lang="ar-IQ" dirty="0" smtClean="0"/>
              <a:t> الجسم بأكمله.</a:t>
            </a:r>
          </a:p>
          <a:p>
            <a:pPr algn="just"/>
            <a:r>
              <a:rPr lang="ar-IQ" dirty="0" smtClean="0"/>
              <a:t>كما في الأمثلة :</a:t>
            </a:r>
          </a:p>
          <a:p>
            <a:pPr algn="just"/>
            <a:r>
              <a:rPr lang="ar-IQ" b="1" dirty="0" err="1" smtClean="0"/>
              <a:t>الذئبة</a:t>
            </a:r>
            <a:r>
              <a:rPr lang="ar-IQ" b="1" dirty="0" smtClean="0"/>
              <a:t> </a:t>
            </a:r>
            <a:r>
              <a:rPr lang="ar-IQ" b="1" dirty="0" err="1" smtClean="0"/>
              <a:t>الحمامية</a:t>
            </a:r>
            <a:r>
              <a:rPr lang="ar-IQ" b="1" dirty="0" smtClean="0"/>
              <a:t>  (</a:t>
            </a:r>
            <a:r>
              <a:rPr lang="en-US" b="1" dirty="0" smtClean="0"/>
              <a:t>SLE</a:t>
            </a:r>
            <a:r>
              <a:rPr lang="ar-IQ" b="1" dirty="0" smtClean="0"/>
              <a:t>)</a:t>
            </a:r>
            <a:r>
              <a:rPr lang="en-US" b="1" dirty="0" smtClean="0"/>
              <a:t>Systematic Lupus </a:t>
            </a:r>
            <a:r>
              <a:rPr lang="en-US" b="1" dirty="0" err="1" smtClean="0"/>
              <a:t>Erythematosus</a:t>
            </a:r>
            <a:r>
              <a:rPr lang="en-US" b="1" dirty="0" smtClean="0"/>
              <a:t> </a:t>
            </a:r>
          </a:p>
          <a:p>
            <a:pPr algn="just">
              <a:buNone/>
            </a:pPr>
            <a:r>
              <a:rPr lang="ar-IQ" dirty="0" smtClean="0"/>
              <a:t>أجسام مضادة ذاتية لمكونات النواة تصيب القلب ,الدماغ , الكلى , الرئة , الجلد ....</a:t>
            </a:r>
          </a:p>
          <a:p>
            <a:pPr algn="just"/>
            <a:r>
              <a:rPr lang="ar-IQ" b="1" dirty="0" smtClean="0"/>
              <a:t>روماتيزم المفاصل </a:t>
            </a:r>
            <a:r>
              <a:rPr lang="en-US" b="1" dirty="0" smtClean="0"/>
              <a:t>Rheumatoid arthritis </a:t>
            </a:r>
            <a:r>
              <a:rPr lang="ar-IQ" dirty="0" smtClean="0"/>
              <a:t>: تكوين أجسام مضادة ذاتية </a:t>
            </a:r>
            <a:r>
              <a:rPr lang="ar-IQ" dirty="0" err="1" smtClean="0"/>
              <a:t>لل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ar-IQ" dirty="0" smtClean="0"/>
              <a:t> في المفاصل ,القلب , الرئات , الجهاز العصبي</a:t>
            </a:r>
          </a:p>
          <a:p>
            <a:pPr algn="just"/>
            <a:r>
              <a:rPr lang="ar-IQ" b="1" dirty="0" smtClean="0"/>
              <a:t>الحمى الروماتيزمية </a:t>
            </a:r>
            <a:r>
              <a:rPr lang="en-US" b="1" dirty="0" smtClean="0"/>
              <a:t>Rheumatoid fever</a:t>
            </a:r>
            <a:r>
              <a:rPr lang="ar-IQ" dirty="0" smtClean="0"/>
              <a:t>: تكوين أجسام مضادة ذاتية مشابهة للأجسام المضادة لبكتريا </a:t>
            </a:r>
            <a:r>
              <a:rPr lang="en-US" dirty="0" smtClean="0"/>
              <a:t>Streptococcus</a:t>
            </a:r>
            <a:r>
              <a:rPr lang="ar-IQ" dirty="0" smtClean="0"/>
              <a:t> .</a:t>
            </a:r>
          </a:p>
          <a:p>
            <a:pPr algn="just"/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err="1" smtClean="0"/>
              <a:t>الذئبة</a:t>
            </a:r>
            <a:r>
              <a:rPr lang="ar-IQ" b="1" dirty="0" smtClean="0"/>
              <a:t> </a:t>
            </a:r>
            <a:r>
              <a:rPr lang="ar-IQ" b="1" dirty="0" err="1" smtClean="0"/>
              <a:t>الحمامية</a:t>
            </a:r>
            <a:r>
              <a:rPr lang="ar-IQ" b="1" dirty="0" smtClean="0"/>
              <a:t>  (</a:t>
            </a:r>
            <a:r>
              <a:rPr lang="en-US" b="1" dirty="0" smtClean="0"/>
              <a:t>SLE</a:t>
            </a:r>
            <a:r>
              <a:rPr lang="ar-IQ" b="1" dirty="0" smtClean="0"/>
              <a:t>)</a:t>
            </a:r>
            <a:r>
              <a:rPr lang="en-US" b="1" dirty="0" smtClean="0"/>
              <a:t>Systematic Lupus </a:t>
            </a:r>
            <a:r>
              <a:rPr lang="en-US" b="1" dirty="0" err="1" smtClean="0"/>
              <a:t>Erythematosus</a:t>
            </a:r>
            <a:r>
              <a:rPr lang="en-US" b="1" dirty="0" smtClean="0"/>
              <a:t> </a:t>
            </a:r>
            <a:br>
              <a:rPr lang="en-US" b="1" dirty="0" smtClean="0"/>
            </a:br>
            <a:endParaRPr lang="ar-IQ" dirty="0"/>
          </a:p>
        </p:txBody>
      </p:sp>
      <p:pic>
        <p:nvPicPr>
          <p:cNvPr id="2050" name="Picture 2" descr="C:\Users\مكتب الشمس\Desktop\اوتواميونتي\autoimmunity-47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8352927" cy="49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مهاجمة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المستضدات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الذاتية في الأنسجة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مكتب الشمس\Desktop\اوتواميونتي\autoimmune-disor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6943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أهم أنواع أمراض المناعة الذاتية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مكتب الشمس\Desktop\اوتواميونتي\file-20201001-16-18ekd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8091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الخلاصة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ar-IQ" dirty="0" smtClean="0"/>
              <a:t>الأمراض المناعية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Immunity diseases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dirty="0" smtClean="0"/>
              <a:t>هي الأمراض الناجمة عن وجود خلل في أداء وظيفة المكونات الرئيسية للجهاز المناعي </a:t>
            </a:r>
            <a:r>
              <a:rPr lang="ar-IQ" dirty="0" err="1" smtClean="0"/>
              <a:t>او</a:t>
            </a:r>
            <a:r>
              <a:rPr lang="ar-IQ" dirty="0" smtClean="0"/>
              <a:t> نقص في احد مكوناتها  . إن أسباب الإصابة بالأمراض المناعية قد تكون  وراثية أو بيئية (خلل </a:t>
            </a:r>
            <a:r>
              <a:rPr lang="ar-IQ" dirty="0" err="1" smtClean="0"/>
              <a:t>بالهرمونات</a:t>
            </a:r>
            <a:r>
              <a:rPr lang="ar-IQ" dirty="0" smtClean="0"/>
              <a:t> , الإصابة </a:t>
            </a:r>
            <a:r>
              <a:rPr lang="ar-IQ" dirty="0" err="1" smtClean="0"/>
              <a:t>بفايروس</a:t>
            </a:r>
            <a:r>
              <a:rPr lang="ar-IQ" dirty="0" smtClean="0"/>
              <a:t> </a:t>
            </a:r>
            <a:r>
              <a:rPr lang="ar-IQ" dirty="0" err="1" smtClean="0"/>
              <a:t>او</a:t>
            </a:r>
            <a:r>
              <a:rPr lang="ar-IQ" dirty="0" smtClean="0"/>
              <a:t> عامل </a:t>
            </a:r>
            <a:r>
              <a:rPr lang="ar-IQ" dirty="0" err="1" smtClean="0"/>
              <a:t>فيزياوي</a:t>
            </a:r>
            <a:r>
              <a:rPr lang="ar-IQ" dirty="0" smtClean="0"/>
              <a:t> أو صدمة عصبية ) .</a:t>
            </a:r>
          </a:p>
          <a:p>
            <a:pPr algn="just"/>
            <a:r>
              <a:rPr lang="ar-IQ" dirty="0" smtClean="0"/>
              <a:t>تقسم الأمراض المناعية إلى ثلاث أنواع رئيسية هي : أمراض المناعة الذاتية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 </a:t>
            </a:r>
            <a:r>
              <a:rPr lang="ar-IQ" dirty="0" smtClean="0"/>
              <a:t>, أمراض نقص المناعة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Immunodeficiency </a:t>
            </a:r>
            <a:r>
              <a:rPr lang="ar-IQ" dirty="0" smtClean="0"/>
              <a:t>, أمراض الحساسية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Allergy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و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Hypersensitivity</a:t>
            </a:r>
            <a:r>
              <a:rPr lang="ar-IQ" dirty="0" smtClean="0"/>
              <a:t>.</a:t>
            </a:r>
          </a:p>
          <a:p>
            <a:pPr algn="just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هي مهاجمة الذات نتيجة الفشل في التمييز بين الذات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واللاذات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</a:p>
          <a:p>
            <a:pPr algn="just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اسئلة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 هي أسباب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الاصابة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بامراض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المناعة الذاتية الرئيسية والثانوية ؟</a:t>
            </a:r>
            <a:endParaRPr lang="ar-IQ" dirty="0" smtClean="0"/>
          </a:p>
          <a:p>
            <a:pPr algn="just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ما هي ابرز أنواع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أمراض المناعة الذاتية ؟</a:t>
            </a:r>
            <a:endParaRPr lang="ar-IQ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وضح بمخطط دور المناعة في حفظ التوازن الداخلي للجسم .</a:t>
            </a:r>
          </a:p>
          <a:p>
            <a:pPr algn="just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عدد بعض الأمراض المناعية .</a:t>
            </a:r>
          </a:p>
          <a:p>
            <a:pPr algn="just"/>
            <a:endParaRPr lang="ar-IQ" dirty="0" smtClean="0"/>
          </a:p>
          <a:p>
            <a:pPr algn="just"/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الأمراض المناعية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Immunity diseases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5400" dirty="0" smtClean="0"/>
              <a:t>هي وجود خلل في أداء وظيفة احد المكونات المناعية (عضو أو خلية أو مكون ) أو نقص في وجود احد أجزائها </a:t>
            </a:r>
            <a:r>
              <a:rPr lang="ar-IQ" sz="5400" dirty="0" err="1" smtClean="0"/>
              <a:t>او</a:t>
            </a:r>
            <a:r>
              <a:rPr lang="ar-IQ" sz="5400" dirty="0" smtClean="0"/>
              <a:t> مكوناتها.</a:t>
            </a:r>
            <a:endParaRPr lang="ar-IQ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أسباب الاصابة بالامراض المناعية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ar-IQ" dirty="0" smtClean="0"/>
              <a:t>تحصل اغلب امراض المناعة نتيجة الفشل في تمييز الذات عن غير الذات او فشل عملية التحمل المناعي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Immunotolerance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smtClean="0"/>
              <a:t>   </a:t>
            </a:r>
            <a:r>
              <a:rPr lang="ar-IQ" dirty="0" smtClean="0"/>
              <a:t>الذاتي </a:t>
            </a:r>
            <a:r>
              <a:rPr lang="ar-IQ" dirty="0" err="1" smtClean="0"/>
              <a:t>او</a:t>
            </a:r>
            <a:r>
              <a:rPr lang="ar-IQ" dirty="0" smtClean="0"/>
              <a:t> غير الذاتي لخلايا </a:t>
            </a:r>
            <a:r>
              <a:rPr lang="en-US" dirty="0" smtClean="0"/>
              <a:t>B-Cells</a:t>
            </a:r>
            <a:r>
              <a:rPr lang="ar-IQ" dirty="0" smtClean="0"/>
              <a:t> و </a:t>
            </a:r>
            <a:r>
              <a:rPr lang="en-US" dirty="0" smtClean="0"/>
              <a:t>T-Cells</a:t>
            </a:r>
            <a:r>
              <a:rPr lang="ar-IQ" dirty="0" smtClean="0"/>
              <a:t> (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</a:t>
            </a:r>
            <a:r>
              <a:rPr lang="ar-IQ" dirty="0" smtClean="0"/>
              <a:t>), او في وجود نقص في بعض مكونات الجهاز المناعي (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Immunodeficiency </a:t>
            </a:r>
            <a:r>
              <a:rPr lang="ar-IQ" dirty="0" smtClean="0"/>
              <a:t>) , </a:t>
            </a:r>
            <a:r>
              <a:rPr lang="ar-IQ" dirty="0" err="1" smtClean="0"/>
              <a:t>او</a:t>
            </a:r>
            <a:r>
              <a:rPr lang="ar-IQ" dirty="0" smtClean="0"/>
              <a:t> زيادة في الاستجابة الطبيعية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Sensitivity </a:t>
            </a:r>
            <a:r>
              <a:rPr lang="ar-IQ" dirty="0" smtClean="0"/>
              <a:t>.</a:t>
            </a:r>
          </a:p>
          <a:p>
            <a:pPr algn="just"/>
            <a:r>
              <a:rPr lang="ar-IQ" dirty="0" smtClean="0"/>
              <a:t>وجميع هذه العمليات او بعضها تحدث نتيجة عدة اسباب </a:t>
            </a:r>
            <a:r>
              <a:rPr lang="ar-IQ" dirty="0" smtClean="0"/>
              <a:t>رئيسية والتي </a:t>
            </a:r>
            <a:r>
              <a:rPr lang="ar-IQ" dirty="0" smtClean="0"/>
              <a:t>قد تكون </a:t>
            </a:r>
            <a:r>
              <a:rPr lang="ar-IQ" b="1" u="sng" dirty="0" smtClean="0"/>
              <a:t>وراثية</a:t>
            </a:r>
            <a:r>
              <a:rPr lang="en-US" b="1" u="sng" dirty="0"/>
              <a:t>Genetics</a:t>
            </a:r>
            <a:r>
              <a:rPr lang="en-US" dirty="0"/>
              <a:t> </a:t>
            </a:r>
            <a:r>
              <a:rPr lang="ar-IQ" dirty="0" smtClean="0"/>
              <a:t> بالدرجة الاساس او </a:t>
            </a:r>
            <a:r>
              <a:rPr lang="ar-IQ" u="sng" dirty="0" smtClean="0"/>
              <a:t>بيئية</a:t>
            </a:r>
            <a:r>
              <a:rPr lang="ar-IQ" dirty="0" smtClean="0"/>
              <a:t> </a:t>
            </a:r>
            <a:r>
              <a:rPr lang="en-US" dirty="0"/>
              <a:t>Environment </a:t>
            </a:r>
            <a:r>
              <a:rPr lang="ar-IQ" dirty="0" smtClean="0"/>
              <a:t> ( مثل الهرمونات , الاصابة ببعض الامراض , التعرض لبعض لعوامل البيئية الفيزيائية او الكيمياوية ) .</a:t>
            </a:r>
          </a:p>
        </p:txBody>
      </p:sp>
    </p:spTree>
    <p:extLst>
      <p:ext uri="{BB962C8B-B14F-4D97-AF65-F5344CB8AC3E}">
        <p14:creationId xmlns:p14="http://schemas.microsoft.com/office/powerpoint/2010/main" val="275652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امراض المناعة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Immunity diseases 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32859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ar-IQ" dirty="0" smtClean="0"/>
              <a:t>يمكن تقسيم امراض المناعة الى ثلاثة انواع رئيسية  :</a:t>
            </a:r>
          </a:p>
          <a:p>
            <a:pPr algn="just"/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امراض المناعة الذاتية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 diseases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ar-IQ" dirty="0" smtClean="0"/>
              <a:t>مهاجمة الذات نتيجة عدم تمييز الذات من اللاذات .</a:t>
            </a:r>
          </a:p>
          <a:p>
            <a:pPr algn="just"/>
            <a:endParaRPr lang="ar-IQ" dirty="0" smtClean="0"/>
          </a:p>
          <a:p>
            <a:pPr algn="just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امراض نقص المناعة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diseases 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Immunodeficeincy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ar-IQ" dirty="0" smtClean="0"/>
              <a:t>نقص الاستجابة المناعية الطبيعية بسبب قلة او فقدان التحسس للعوامل الممرضة الخارجية </a:t>
            </a:r>
            <a:r>
              <a:rPr lang="ar-IQ" dirty="0" err="1" smtClean="0"/>
              <a:t>او</a:t>
            </a:r>
            <a:r>
              <a:rPr lang="ar-IQ" dirty="0" smtClean="0"/>
              <a:t> الداخلية , نتيجة وجود نقص </a:t>
            </a:r>
            <a:r>
              <a:rPr lang="ar-IQ" dirty="0" err="1" smtClean="0"/>
              <a:t>او</a:t>
            </a:r>
            <a:r>
              <a:rPr lang="ar-IQ" dirty="0" smtClean="0"/>
              <a:t> خلل بمكونات الجهاز المناعي .</a:t>
            </a:r>
          </a:p>
          <a:p>
            <a:pPr algn="just"/>
            <a:endParaRPr lang="ar-IQ" dirty="0" smtClean="0"/>
          </a:p>
          <a:p>
            <a:pPr algn="just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امراض الحساسية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Sensitivity diseases</a:t>
            </a:r>
            <a:r>
              <a:rPr lang="en-US" dirty="0" smtClean="0"/>
              <a:t> </a:t>
            </a:r>
            <a:r>
              <a:rPr lang="ar-IQ" dirty="0" smtClean="0"/>
              <a:t> زيادة في الاستجابة المناعية عن الحد الطبيعي وهي على نوعين : </a:t>
            </a:r>
          </a:p>
          <a:p>
            <a:pPr marL="0" indent="0" algn="just">
              <a:buNone/>
            </a:pP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الحساسية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Allergy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dirty="0" smtClean="0"/>
              <a:t>: زيادة التحسس والرفض المناعي لمواد من البيئة المحيطة </a:t>
            </a:r>
            <a:r>
              <a:rPr lang="en-US" dirty="0" smtClean="0"/>
              <a:t> </a:t>
            </a:r>
            <a:r>
              <a:rPr lang="ar-IQ" dirty="0" smtClean="0"/>
              <a:t>والتي تكون بالعادة غير مثيرة للاستجابة المناعية مثل حبوب اللقاح او بعض مكونات الاغذية (زبدة الفستق, الكلوتين , الفراولة) اوتناول بعض الادوية .</a:t>
            </a:r>
          </a:p>
          <a:p>
            <a:pPr marL="0" indent="0" algn="just">
              <a:buNone/>
            </a:pPr>
            <a:r>
              <a:rPr lang="ar-IQ" dirty="0" smtClean="0"/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فرط الحساسية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smtClean="0"/>
              <a:t>: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Hypersensitinity</a:t>
            </a:r>
            <a:r>
              <a:rPr lang="ar-IQ" dirty="0" smtClean="0"/>
              <a:t>زيادة الاستجابة المناعية ضد المواد الممرضة </a:t>
            </a:r>
            <a:r>
              <a:rPr lang="en-US" dirty="0" smtClean="0"/>
              <a:t>Pathogens </a:t>
            </a:r>
            <a:r>
              <a:rPr lang="ar-IQ" dirty="0" smtClean="0"/>
              <a:t> عن الحد الطبيعي 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9131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ahmed\Desktop\محاضرات المناعة\immunodeficiency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4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5576"/>
          </a:xfrm>
        </p:spPr>
        <p:txBody>
          <a:bodyPr>
            <a:normAutofit/>
          </a:bodyPr>
          <a:lstStyle/>
          <a:p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دور المناعة </a:t>
            </a:r>
            <a:r>
              <a:rPr lang="ar-IQ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بالاصابة</a:t>
            </a: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بالأمراض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976664"/>
          </a:xfrm>
        </p:spPr>
        <p:txBody>
          <a:bodyPr/>
          <a:lstStyle/>
          <a:p>
            <a:pPr marL="0" indent="0" algn="ctr">
              <a:buNone/>
            </a:pP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14599" y="4437112"/>
            <a:ext cx="3825144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dirty="0" smtClean="0"/>
              <a:t>قلة او انعدام الاستجابة المناعية</a:t>
            </a:r>
            <a:r>
              <a:rPr lang="en-US" sz="2400" dirty="0"/>
              <a:t>Under </a:t>
            </a:r>
            <a:r>
              <a:rPr lang="en-US" sz="2400" dirty="0" smtClean="0"/>
              <a:t>reaction </a:t>
            </a:r>
            <a:endParaRPr lang="ar-IQ" dirty="0"/>
          </a:p>
        </p:txBody>
      </p:sp>
      <p:sp>
        <p:nvSpPr>
          <p:cNvPr id="5" name="سهم للأسفل 4"/>
          <p:cNvSpPr/>
          <p:nvPr/>
        </p:nvSpPr>
        <p:spPr>
          <a:xfrm>
            <a:off x="4302812" y="5245348"/>
            <a:ext cx="484632" cy="1044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مستطيل 5"/>
          <p:cNvSpPr/>
          <p:nvPr/>
        </p:nvSpPr>
        <p:spPr>
          <a:xfrm>
            <a:off x="390290" y="3423702"/>
            <a:ext cx="8136904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dirty="0" smtClean="0"/>
              <a:t>الجسم سليم وبصحة جيدة </a:t>
            </a:r>
          </a:p>
          <a:p>
            <a:pPr algn="ctr"/>
            <a:r>
              <a:rPr lang="ar-IQ" sz="2800" dirty="0" smtClean="0"/>
              <a:t>الجهاز المناعي  ذو فعالية واستجابة مناعية طبيعية وتحت السيطرة </a:t>
            </a:r>
            <a:endParaRPr lang="ar-IQ" sz="2800" dirty="0"/>
          </a:p>
        </p:txBody>
      </p:sp>
      <p:sp>
        <p:nvSpPr>
          <p:cNvPr id="7" name="سهم للأسفل 6"/>
          <p:cNvSpPr/>
          <p:nvPr/>
        </p:nvSpPr>
        <p:spPr>
          <a:xfrm rot="10800000">
            <a:off x="4211960" y="1844824"/>
            <a:ext cx="484632" cy="85488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2814599" y="2659915"/>
            <a:ext cx="3825144" cy="7289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dirty="0" smtClean="0"/>
              <a:t>زيادة الاستجابة المناعية </a:t>
            </a:r>
            <a:r>
              <a:rPr lang="en-US" sz="2400" dirty="0" smtClean="0"/>
              <a:t>Over reaction</a:t>
            </a:r>
            <a:endParaRPr lang="ar-IQ" sz="2400" dirty="0"/>
          </a:p>
        </p:txBody>
      </p:sp>
      <p:sp>
        <p:nvSpPr>
          <p:cNvPr id="9" name="شكل بيضاوي 8"/>
          <p:cNvSpPr/>
          <p:nvPr/>
        </p:nvSpPr>
        <p:spPr>
          <a:xfrm>
            <a:off x="174013" y="5301208"/>
            <a:ext cx="4095398" cy="10621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dirty="0">
                <a:solidFill>
                  <a:schemeClr val="tx1"/>
                </a:solidFill>
              </a:rPr>
              <a:t>امراض </a:t>
            </a:r>
            <a:r>
              <a:rPr lang="ar-IQ" sz="2400" dirty="0" smtClean="0"/>
              <a:t>نقص </a:t>
            </a:r>
            <a:r>
              <a:rPr lang="ar-IQ" sz="2400" dirty="0" smtClean="0">
                <a:solidFill>
                  <a:schemeClr val="tx1"/>
                </a:solidFill>
              </a:rPr>
              <a:t>المناعة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mmunodeficeincy</a:t>
            </a:r>
            <a:r>
              <a:rPr lang="ar-IQ" sz="2400" dirty="0" smtClean="0">
                <a:solidFill>
                  <a:schemeClr val="tx1"/>
                </a:solidFill>
              </a:rPr>
              <a:t> </a:t>
            </a:r>
            <a:endParaRPr lang="ar-IQ" sz="2400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946838" y="5375064"/>
            <a:ext cx="352839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400" dirty="0" smtClean="0">
              <a:solidFill>
                <a:schemeClr val="tx1"/>
              </a:solidFill>
            </a:endParaRPr>
          </a:p>
          <a:p>
            <a:pPr algn="ctr"/>
            <a:r>
              <a:rPr lang="ar-IQ" sz="2400" dirty="0" smtClean="0">
                <a:solidFill>
                  <a:schemeClr val="tx1"/>
                </a:solidFill>
              </a:rPr>
              <a:t>الإصابة </a:t>
            </a:r>
          </a:p>
          <a:p>
            <a:pPr algn="ctr"/>
            <a:r>
              <a:rPr lang="ar-IQ" sz="2400" dirty="0" smtClean="0">
                <a:solidFill>
                  <a:schemeClr val="tx1"/>
                </a:solidFill>
              </a:rPr>
              <a:t>أمراض </a:t>
            </a:r>
            <a:r>
              <a:rPr lang="ar-IQ" dirty="0" err="1" smtClean="0"/>
              <a:t>ا</a:t>
            </a:r>
            <a:r>
              <a:rPr lang="ar-IQ" sz="2800" dirty="0" err="1" smtClean="0">
                <a:solidFill>
                  <a:schemeClr val="tx1"/>
                </a:solidFill>
              </a:rPr>
              <a:t>السرطان</a:t>
            </a:r>
            <a:r>
              <a:rPr lang="ar-IQ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Cancer</a:t>
            </a:r>
          </a:p>
          <a:p>
            <a:pPr algn="ctr"/>
            <a:r>
              <a:rPr lang="ar-IQ" sz="2800" dirty="0" smtClean="0">
                <a:solidFill>
                  <a:schemeClr val="tx1"/>
                </a:solidFill>
              </a:rPr>
              <a:t>التهاب الكبد الفيروسي , الايدز )</a:t>
            </a:r>
            <a:endParaRPr lang="ar-IQ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0" y="980728"/>
            <a:ext cx="3851920" cy="1728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dirty="0" smtClean="0">
                <a:solidFill>
                  <a:schemeClr val="tx1"/>
                </a:solidFill>
              </a:rPr>
              <a:t>امراض المناعة </a:t>
            </a:r>
            <a:r>
              <a:rPr lang="ar-IQ" sz="2400" dirty="0">
                <a:solidFill>
                  <a:schemeClr val="tx1"/>
                </a:solidFill>
              </a:rPr>
              <a:t>الذاتية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Autoimmunity</a:t>
            </a:r>
          </a:p>
          <a:p>
            <a:pPr algn="ctr"/>
            <a:r>
              <a:rPr lang="ar-IQ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مهاجمة الذات نتيجة الفشل في تمييز الذات عن غير الذات  </a:t>
            </a:r>
            <a:endParaRPr lang="ar-IQ" sz="2400" dirty="0">
              <a:solidFill>
                <a:schemeClr val="tx1"/>
              </a:solidFill>
            </a:endParaRPr>
          </a:p>
          <a:p>
            <a:pPr algn="ctr"/>
            <a:endParaRPr lang="ar-IQ" sz="2400" dirty="0">
              <a:solidFill>
                <a:schemeClr val="tx1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5076056" y="764704"/>
            <a:ext cx="3816424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dirty="0" err="1" smtClean="0"/>
              <a:t>امراض</a:t>
            </a:r>
            <a:r>
              <a:rPr lang="ar-IQ" dirty="0" smtClean="0"/>
              <a:t> الحساسية  :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Allergy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dirty="0" smtClean="0"/>
              <a:t> استجابة مناعية لمواد طبيعية لا تثير الاستجابة المناعية في العادة وفرط الحساسية </a:t>
            </a:r>
          </a:p>
          <a:p>
            <a:pPr algn="ctr"/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Hypersensitinity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عدم توقف الاستجابة المناعية بعد القضاء على المسبب المرضي </a:t>
            </a:r>
            <a:endParaRPr lang="ar-IQ" dirty="0" smtClean="0"/>
          </a:p>
          <a:p>
            <a:pPr algn="ctr"/>
            <a:endParaRPr lang="ar-IQ" dirty="0"/>
          </a:p>
        </p:txBody>
      </p:sp>
      <p:sp>
        <p:nvSpPr>
          <p:cNvPr id="17" name="سهم إلى اليسار واليمين 16"/>
          <p:cNvSpPr/>
          <p:nvPr/>
        </p:nvSpPr>
        <p:spPr>
          <a:xfrm>
            <a:off x="3851920" y="1556792"/>
            <a:ext cx="1216152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918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امراض </a:t>
            </a: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المناعة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الذاتية Autoimmunity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ar-IQ" sz="4400" dirty="0" smtClean="0"/>
              <a:t>هي أي استجابة مناعية ضد خلايا أو أنسجة </a:t>
            </a:r>
            <a:r>
              <a:rPr lang="ar-IQ" sz="4400" dirty="0" err="1" smtClean="0"/>
              <a:t>او</a:t>
            </a:r>
            <a:r>
              <a:rPr lang="ar-IQ" sz="4400" dirty="0" smtClean="0"/>
              <a:t> مكونات الجسم الذاتية (مهاجمة الذات) الطبيعية , نتيجة خلل بالجهاز المناعي للجسم ذاته.</a:t>
            </a:r>
          </a:p>
          <a:p>
            <a:pPr algn="just"/>
            <a:r>
              <a:rPr lang="ar-IQ" sz="4400" dirty="0" smtClean="0"/>
              <a:t>اكتشفت مجموعة من امراض المناعة الذاتية </a:t>
            </a:r>
            <a:r>
              <a:rPr lang="ar-IQ" sz="4400" dirty="0" smtClean="0"/>
              <a:t>حوالي </a:t>
            </a:r>
            <a:r>
              <a:rPr lang="en-US" sz="4400" dirty="0" smtClean="0"/>
              <a:t> 60_80  </a:t>
            </a:r>
            <a:r>
              <a:rPr lang="ar-IQ" sz="4400" dirty="0" smtClean="0"/>
              <a:t> مرض </a:t>
            </a:r>
            <a:r>
              <a:rPr lang="ar-IQ" sz="4400" dirty="0" smtClean="0"/>
              <a:t>التهابي مزمن ناتجة من وجود  استعداد وراثي أو تحور بيئي </a:t>
            </a:r>
            <a:r>
              <a:rPr lang="en-US" sz="4400" dirty="0" smtClean="0"/>
              <a:t> .</a:t>
            </a:r>
          </a:p>
          <a:p>
            <a:pPr algn="just"/>
            <a:r>
              <a:rPr lang="ar-IQ" sz="4400" dirty="0" smtClean="0"/>
              <a:t>تنتشر الاصابة بين </a:t>
            </a:r>
            <a:r>
              <a:rPr lang="ar-IQ" sz="4400" dirty="0" smtClean="0"/>
              <a:t>الإناث بنسبة اكبر مما في الذكور (حوالي </a:t>
            </a:r>
            <a:r>
              <a:rPr lang="en-US" sz="4400" dirty="0" smtClean="0"/>
              <a:t>75%</a:t>
            </a:r>
            <a:r>
              <a:rPr lang="ar-IQ" sz="4400" dirty="0" smtClean="0"/>
              <a:t> من الإصابات ) بسبب هرمون </a:t>
            </a:r>
            <a:r>
              <a:rPr lang="ar-IQ" sz="4400" dirty="0" err="1" smtClean="0"/>
              <a:t>الاستروجين</a:t>
            </a:r>
            <a:r>
              <a:rPr lang="ar-IQ" sz="4400" dirty="0" smtClean="0"/>
              <a:t> .</a:t>
            </a:r>
            <a:endParaRPr lang="en-US" sz="4400" dirty="0" smtClean="0"/>
          </a:p>
          <a:p>
            <a:pPr algn="just"/>
            <a:endParaRPr lang="ar-IQ" sz="4400" dirty="0" smtClean="0"/>
          </a:p>
          <a:p>
            <a:pPr algn="just"/>
            <a:endParaRPr lang="ar-IQ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 descr="C:\Users\ahmed\Desktop\محاضرات المناعة\Autoimmunity_files\autoimmunity-2-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0128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7166</TotalTime>
  <Words>1117</Words>
  <Application>Microsoft Office PowerPoint</Application>
  <PresentationFormat>عرض على الشاشة (3:4)‏</PresentationFormat>
  <Paragraphs>91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سمة Office</vt:lpstr>
      <vt:lpstr>   بسم الله الرحمن الرحيم امراض المناعة Immunity diseases   *المناعة الذاتية Autoimmunity  I  محاضرات علم المناعة – المرحلة الرابعة   </vt:lpstr>
      <vt:lpstr>أهداف المحاضرة Objectives</vt:lpstr>
      <vt:lpstr>الأمراض المناعية Immunity diseases </vt:lpstr>
      <vt:lpstr>أسباب الاصابة بالامراض المناعية </vt:lpstr>
      <vt:lpstr>امراض المناعةImmunity diseases   </vt:lpstr>
      <vt:lpstr>عرض تقديمي في PowerPoint</vt:lpstr>
      <vt:lpstr>دور المناعة بالاصابة بالأمراض </vt:lpstr>
      <vt:lpstr>امراض المناعة الذاتية Autoimmunity</vt:lpstr>
      <vt:lpstr>عرض تقديمي في PowerPoint</vt:lpstr>
      <vt:lpstr>مهاجمة مكونات المناعة للمستضدات الذاتية</vt:lpstr>
      <vt:lpstr>العوامل المساعدة للإصابة بأمراض المناعة الذاتية</vt:lpstr>
      <vt:lpstr>أسباب امراض المناعية الذاتيةCauses of Autoimmunity</vt:lpstr>
      <vt:lpstr>فشل التحمل المناعي (الاختيار السلبي )</vt:lpstr>
      <vt:lpstr>أسباب الأمراض المناعية الذاتيةCauses of Autoimmunity</vt:lpstr>
      <vt:lpstr>أسباب الأمراض المناعية الذاتيةCauses of Autoimmunity</vt:lpstr>
      <vt:lpstr> أنواع أمراض المناعة الذاتية Autoimmunity diseases</vt:lpstr>
      <vt:lpstr>عرض تقديمي في PowerPoint</vt:lpstr>
      <vt:lpstr>تصنيف أمراض المناعة الذاتية</vt:lpstr>
      <vt:lpstr>أمراض الدم الانحلالية Haemolytic Autoimmunity diseases  </vt:lpstr>
      <vt:lpstr>الأمراض الموضعية (حسب العضو ) Localized organ specific    or </vt:lpstr>
      <vt:lpstr> مرض التصلب المتعددMultiple Sclerosis     </vt:lpstr>
      <vt:lpstr>الأمراض الجهازية Systematic  or Non specific _organ </vt:lpstr>
      <vt:lpstr> الذئبة الحمامية  (SLE)Systematic Lupus Erythematosus  </vt:lpstr>
      <vt:lpstr>مهاجمة المستضدات الذاتية في الأنسجة </vt:lpstr>
      <vt:lpstr>أهم أنواع أمراض المناعة الذاتية</vt:lpstr>
      <vt:lpstr>الخلاصة summary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مكتب الشمس</dc:creator>
  <cp:lastModifiedBy>ahmed</cp:lastModifiedBy>
  <cp:revision>38</cp:revision>
  <dcterms:created xsi:type="dcterms:W3CDTF">2021-02-21T12:07:15Z</dcterms:created>
  <dcterms:modified xsi:type="dcterms:W3CDTF">2022-04-16T13:01:26Z</dcterms:modified>
</cp:coreProperties>
</file>